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mover o slide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notas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&lt;cabeçalho&gt;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3B7DCA8-7BB3-49AF-B532-78E1376BF85C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E18FF67-A410-46F1-8166-760CC322864B}" type="slidenum">
              <a:rPr lang="pt-BR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6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1B07EE1-2F14-462E-BF21-A25F64CBBCF3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7C697D-03A3-4AE1-827D-72AC474B825C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B0A9362-6E3B-42AF-8233-73E9EFCE85D8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údo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0D184C-14E1-489E-82BC-A1DD091575DE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m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16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B565E4E-A510-4F77-89CC-49EE9D1495B0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B5CE923-F0B8-4CE6-8FAE-43FD035835CC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 formato de texto dos tópicos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2.º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3.º nível de tópicos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4.º nível de tópicos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5.º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6.º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7.º nível de tópicos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79CB0B0-E4DB-4E9C-9CAA-2233262990B7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1FD7F85-52A3-47EF-9CAD-013F9584A192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614C533-D48D-4F6B-89DC-DBF669FBF45F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beçalho da Se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60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DC7CB31-0F1B-4E22-9D76-3A38445F0455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Clique para editar o título Mestre</a:t>
            </a: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Clique para editar os estilos de texto Mestres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Segundo nível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Terceiro nível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Quarto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Quinto nível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&lt;data/hora&gt;</a:t>
            </a:r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3B98886-9C9E-4254-8AFE-BBFF5E19D56A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‹nº›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52.png"/><Relationship Id="rId2" Type="http://schemas.openxmlformats.org/officeDocument/2006/relationships/image" Target="../media/image25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7.png"/><Relationship Id="rId18" Type="http://schemas.openxmlformats.org/officeDocument/2006/relationships/image" Target="../media/image34.png"/><Relationship Id="rId26" Type="http://schemas.openxmlformats.org/officeDocument/2006/relationships/image" Target="../media/image11.png"/><Relationship Id="rId3" Type="http://schemas.openxmlformats.org/officeDocument/2006/relationships/image" Target="../media/image44.png"/><Relationship Id="rId21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25.png"/><Relationship Id="rId17" Type="http://schemas.openxmlformats.org/officeDocument/2006/relationships/image" Target="../media/image33.png"/><Relationship Id="rId25" Type="http://schemas.openxmlformats.org/officeDocument/2006/relationships/image" Target="../media/image42.png"/><Relationship Id="rId2" Type="http://schemas.openxmlformats.org/officeDocument/2006/relationships/image" Target="../media/image4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41.png"/><Relationship Id="rId5" Type="http://schemas.openxmlformats.org/officeDocument/2006/relationships/image" Target="../media/image46.png"/><Relationship Id="rId15" Type="http://schemas.openxmlformats.org/officeDocument/2006/relationships/image" Target="../media/image29.png"/><Relationship Id="rId23" Type="http://schemas.openxmlformats.org/officeDocument/2006/relationships/image" Target="../media/image40.png"/><Relationship Id="rId10" Type="http://schemas.openxmlformats.org/officeDocument/2006/relationships/image" Target="../media/image51.png"/><Relationship Id="rId19" Type="http://schemas.openxmlformats.org/officeDocument/2006/relationships/image" Target="../media/image3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8.png"/><Relationship Id="rId22" Type="http://schemas.openxmlformats.org/officeDocument/2006/relationships/image" Target="../media/image39.png"/><Relationship Id="rId27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4"/>
          <p:cNvSpPr/>
          <p:nvPr/>
        </p:nvSpPr>
        <p:spPr>
          <a:xfrm>
            <a:off x="0" y="144000"/>
            <a:ext cx="121914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7" name="Título 1"/>
          <p:cNvSpPr/>
          <p:nvPr/>
        </p:nvSpPr>
        <p:spPr>
          <a:xfrm>
            <a:off x="952560" y="1122480"/>
            <a:ext cx="10505520" cy="222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pt-BR" sz="4000" b="1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Classificação de Placas de Trânsito</a:t>
            </a: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</a:pPr>
            <a:r>
              <a:rPr lang="pt-BR" sz="28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Comparação de Estratégias de Deep Learning para Classificação de Placas de Trânsito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</a:pP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ubtítulo 2"/>
          <p:cNvSpPr/>
          <p:nvPr/>
        </p:nvSpPr>
        <p:spPr>
          <a:xfrm>
            <a:off x="1523880" y="3602160"/>
            <a:ext cx="9143280" cy="28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9999"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Autores: </a:t>
            </a: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Augusto Carvalho Soares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Igor Gonçalves Ribeiro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NimbusRomNo9L-Medi"/>
              </a:rPr>
              <a:t>                  </a:t>
            </a:r>
            <a:r>
              <a:rPr lang="pt-BR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João Paulo da Silva Eloy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PCG306D – Tóp. Esp. em I. A. 2 - Análise de Imagens e Vídeo 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4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Professor: Dr. Jefferson Rodrigo</a:t>
            </a:r>
            <a:endParaRPr lang="pt-B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 defTabSz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0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Universidade Federal de Uberlândia</a:t>
            </a:r>
            <a:endParaRPr lang="pt-B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0EC60B-1389-4C3F-B043-933020274EB7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1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2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Picture 2" descr="A space and time efficient convolutional neural network for age group  estimation from facial images [PeerJ]"/>
          <p:cNvPicPr/>
          <p:nvPr/>
        </p:nvPicPr>
        <p:blipFill>
          <a:blip r:embed="rId2"/>
          <a:stretch/>
        </p:blipFill>
        <p:spPr>
          <a:xfrm>
            <a:off x="1170360" y="2383920"/>
            <a:ext cx="9471960" cy="3205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6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5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m 20"/>
          <p:cNvPicPr/>
          <p:nvPr/>
        </p:nvPicPr>
        <p:blipFill>
          <a:blip r:embed="rId2"/>
          <a:stretch/>
        </p:blipFill>
        <p:spPr>
          <a:xfrm>
            <a:off x="7837200" y="3034440"/>
            <a:ext cx="4161240" cy="262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22"/>
          <p:cNvPicPr/>
          <p:nvPr/>
        </p:nvPicPr>
        <p:blipFill>
          <a:blip r:embed="rId3"/>
          <a:stretch/>
        </p:blipFill>
        <p:spPr>
          <a:xfrm>
            <a:off x="3836880" y="3248640"/>
            <a:ext cx="3837600" cy="225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25"/>
          <p:cNvPicPr/>
          <p:nvPr/>
        </p:nvPicPr>
        <p:blipFill>
          <a:blip r:embed="rId4"/>
          <a:stretch/>
        </p:blipFill>
        <p:spPr>
          <a:xfrm>
            <a:off x="18720" y="3034440"/>
            <a:ext cx="4161240" cy="2683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3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6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7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Retângulo 1"/>
          <p:cNvSpPr/>
          <p:nvPr/>
        </p:nvSpPr>
        <p:spPr>
          <a:xfrm>
            <a:off x="725040" y="2291400"/>
            <a:ext cx="1036296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100%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Dataset Original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Retângulo 3"/>
          <p:cNvSpPr/>
          <p:nvPr/>
        </p:nvSpPr>
        <p:spPr>
          <a:xfrm>
            <a:off x="725040" y="3652200"/>
            <a:ext cx="800964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70%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 *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Retângulo 4"/>
          <p:cNvSpPr/>
          <p:nvPr/>
        </p:nvSpPr>
        <p:spPr>
          <a:xfrm>
            <a:off x="8735040" y="365220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Retângulo 5"/>
          <p:cNvSpPr/>
          <p:nvPr/>
        </p:nvSpPr>
        <p:spPr>
          <a:xfrm>
            <a:off x="725040" y="501300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Retângulo 7"/>
          <p:cNvSpPr/>
          <p:nvPr/>
        </p:nvSpPr>
        <p:spPr>
          <a:xfrm>
            <a:off x="7476480" y="501300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12"/>
          <p:cNvPicPr/>
          <p:nvPr/>
        </p:nvPicPr>
        <p:blipFill>
          <a:blip r:embed="rId2"/>
          <a:stretch/>
        </p:blipFill>
        <p:spPr>
          <a:xfrm>
            <a:off x="825480" y="3379320"/>
            <a:ext cx="2390760" cy="154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0" name="Retângulo 39"/>
          <p:cNvSpPr/>
          <p:nvPr/>
        </p:nvSpPr>
        <p:spPr>
          <a:xfrm>
            <a:off x="0" y="1274400"/>
            <a:ext cx="727200" cy="57816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8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Busca de hiperparâmetros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Otimização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Imagem 10"/>
          <p:cNvPicPr/>
          <p:nvPr/>
        </p:nvPicPr>
        <p:blipFill>
          <a:blip r:embed="rId3"/>
          <a:stretch/>
        </p:blipFill>
        <p:spPr>
          <a:xfrm>
            <a:off x="8590320" y="3384000"/>
            <a:ext cx="2390760" cy="151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Imagem 11"/>
          <p:cNvPicPr/>
          <p:nvPr/>
        </p:nvPicPr>
        <p:blipFill>
          <a:blip r:embed="rId4"/>
          <a:stretch/>
        </p:blipFill>
        <p:spPr>
          <a:xfrm>
            <a:off x="4710960" y="3491640"/>
            <a:ext cx="2205000" cy="129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Retângulo 13"/>
          <p:cNvSpPr/>
          <p:nvPr/>
        </p:nvSpPr>
        <p:spPr>
          <a:xfrm>
            <a:off x="804960" y="2071080"/>
            <a:ext cx="6750720" cy="752400"/>
          </a:xfrm>
          <a:prstGeom prst="rect">
            <a:avLst/>
          </a:prstGeom>
          <a:solidFill>
            <a:srgbClr val="304A75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80%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Treino</a:t>
            </a:r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Retângulo 14"/>
          <p:cNvSpPr/>
          <p:nvPr/>
        </p:nvSpPr>
        <p:spPr>
          <a:xfrm>
            <a:off x="2625480" y="5495760"/>
            <a:ext cx="1257840" cy="75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20%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Validação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CaixaDeTexto 16"/>
          <p:cNvSpPr/>
          <p:nvPr/>
        </p:nvSpPr>
        <p:spPr>
          <a:xfrm>
            <a:off x="323352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CaixaDeTexto 17"/>
          <p:cNvSpPr/>
          <p:nvPr/>
        </p:nvSpPr>
        <p:spPr>
          <a:xfrm>
            <a:off x="7270200" y="371592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9" name="Agrupar 20"/>
          <p:cNvGrpSpPr/>
          <p:nvPr/>
        </p:nvGrpSpPr>
        <p:grpSpPr>
          <a:xfrm>
            <a:off x="2022120" y="2851200"/>
            <a:ext cx="7584480" cy="290880"/>
            <a:chOff x="2022120" y="2851200"/>
            <a:chExt cx="7584480" cy="290880"/>
          </a:xfrm>
        </p:grpSpPr>
        <p:sp>
          <p:nvSpPr>
            <p:cNvPr id="190" name="Chave Esquerda 15"/>
            <p:cNvSpPr/>
            <p:nvPr/>
          </p:nvSpPr>
          <p:spPr>
            <a:xfrm rot="5400000">
              <a:off x="5668920" y="-795600"/>
              <a:ext cx="290520" cy="7584480"/>
            </a:xfrm>
            <a:prstGeom prst="leftBrace">
              <a:avLst>
                <a:gd name="adj1" fmla="val 0"/>
                <a:gd name="adj2" fmla="val 72067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1" name="Conector reto 19"/>
            <p:cNvCxnSpPr/>
            <p:nvPr/>
          </p:nvCxnSpPr>
          <p:spPr>
            <a:xfrm>
              <a:off x="5813640" y="2996280"/>
              <a:ext cx="720" cy="14616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grpSp>
        <p:nvGrpSpPr>
          <p:cNvPr id="192" name="Agrupar 21"/>
          <p:cNvGrpSpPr/>
          <p:nvPr/>
        </p:nvGrpSpPr>
        <p:grpSpPr>
          <a:xfrm>
            <a:off x="2021400" y="4991760"/>
            <a:ext cx="7584480" cy="504000"/>
            <a:chOff x="2021400" y="4991760"/>
            <a:chExt cx="7584480" cy="504000"/>
          </a:xfrm>
        </p:grpSpPr>
        <p:sp>
          <p:nvSpPr>
            <p:cNvPr id="193" name="Chave Esquerda 22"/>
            <p:cNvSpPr/>
            <p:nvPr/>
          </p:nvSpPr>
          <p:spPr>
            <a:xfrm rot="16200000">
              <a:off x="5562000" y="1451880"/>
              <a:ext cx="503280" cy="7584480"/>
            </a:xfrm>
            <a:prstGeom prst="leftBrace">
              <a:avLst>
                <a:gd name="adj1" fmla="val 0"/>
                <a:gd name="adj2" fmla="val 16615"/>
              </a:avLst>
            </a:prstGeom>
            <a:noFill/>
            <a:ln>
              <a:solidFill>
                <a:srgbClr val="15608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endParaRPr>
            </a:p>
          </p:txBody>
        </p:sp>
        <p:cxnSp>
          <p:nvCxnSpPr>
            <p:cNvPr id="194" name="Conector reto 23"/>
            <p:cNvCxnSpPr/>
            <p:nvPr/>
          </p:nvCxnSpPr>
          <p:spPr>
            <a:xfrm flipV="1">
              <a:off x="5813640" y="4991760"/>
              <a:ext cx="720" cy="252720"/>
            </a:xfrm>
            <a:prstGeom prst="straightConnector1">
              <a:avLst/>
            </a:prstGeom>
            <a:ln w="0">
              <a:solidFill>
                <a:srgbClr val="156082"/>
              </a:solidFill>
            </a:ln>
          </p:spPr>
        </p:cxnSp>
      </p:grpSp>
      <p:cxnSp>
        <p:nvCxnSpPr>
          <p:cNvPr id="195" name="Conector de Seta Reta 25"/>
          <p:cNvCxnSpPr>
            <a:stCxn id="186" idx="3"/>
            <a:endCxn id="196" idx="1"/>
          </p:cNvCxnSpPr>
          <p:nvPr/>
        </p:nvCxnSpPr>
        <p:spPr>
          <a:xfrm flipV="1">
            <a:off x="3883320" y="5854680"/>
            <a:ext cx="1301760" cy="17640"/>
          </a:xfrm>
          <a:prstGeom prst="straightConnector1">
            <a:avLst/>
          </a:prstGeom>
          <a:ln w="0">
            <a:solidFill>
              <a:srgbClr val="156082"/>
            </a:solidFill>
            <a:tailEnd type="triangle" w="med" len="med"/>
          </a:ln>
        </p:spPr>
      </p:cxnSp>
      <p:sp>
        <p:nvSpPr>
          <p:cNvPr id="196" name="Retângulo 27"/>
          <p:cNvSpPr/>
          <p:nvPr/>
        </p:nvSpPr>
        <p:spPr>
          <a:xfrm>
            <a:off x="5184720" y="5478480"/>
            <a:ext cx="1257840" cy="752400"/>
          </a:xfrm>
          <a:prstGeom prst="rect">
            <a:avLst/>
          </a:prstGeom>
          <a:solidFill>
            <a:schemeClr val="bg1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Melhor Métrica</a:t>
            </a:r>
            <a:endParaRPr lang="pt-B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Retângulo 32"/>
          <p:cNvSpPr/>
          <p:nvPr/>
        </p:nvSpPr>
        <p:spPr>
          <a:xfrm>
            <a:off x="7413480" y="5495760"/>
            <a:ext cx="2352600" cy="752400"/>
          </a:xfrm>
          <a:prstGeom prst="rect">
            <a:avLst/>
          </a:prstGeom>
          <a:solidFill>
            <a:srgbClr val="FFC000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30%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Aptos"/>
              </a:rPr>
              <a:t>Teste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98" name="Conector de Seta Reta 34"/>
          <p:cNvCxnSpPr>
            <a:endCxn id="197" idx="1"/>
          </p:cNvCxnSpPr>
          <p:nvPr/>
        </p:nvCxnSpPr>
        <p:spPr>
          <a:xfrm>
            <a:off x="6442920" y="5863680"/>
            <a:ext cx="970920" cy="8640"/>
          </a:xfrm>
          <a:prstGeom prst="straightConnector1">
            <a:avLst/>
          </a:prstGeom>
          <a:ln w="0">
            <a:solidFill>
              <a:srgbClr val="156082"/>
            </a:solidFill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0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08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1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6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Imagem 2102"/>
          <p:cNvPicPr/>
          <p:nvPr/>
        </p:nvPicPr>
        <p:blipFill>
          <a:blip r:embed="rId30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tângulo 3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7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4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249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352680" y="515592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95640" y="431028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5640" y="51361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28480" y="431928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446240" y="4460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8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9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0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1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438960" y="541980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3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Imagem 2102"/>
          <p:cNvPicPr/>
          <p:nvPr/>
        </p:nvPicPr>
        <p:blipFill>
          <a:blip r:embed="rId30"/>
          <a:stretch/>
        </p:blipFill>
        <p:spPr>
          <a:xfrm>
            <a:off x="4958280" y="34650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tângulo 4"/>
          <p:cNvSpPr/>
          <p:nvPr/>
        </p:nvSpPr>
        <p:spPr>
          <a:xfrm>
            <a:off x="541080" y="30794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2" name="Retângulo 5"/>
          <p:cNvSpPr/>
          <p:nvPr/>
        </p:nvSpPr>
        <p:spPr>
          <a:xfrm>
            <a:off x="1331640" y="30862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3" name="Retângulo 6"/>
          <p:cNvSpPr/>
          <p:nvPr/>
        </p:nvSpPr>
        <p:spPr>
          <a:xfrm>
            <a:off x="2068200" y="39448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4" name="Retângulo 11"/>
          <p:cNvSpPr/>
          <p:nvPr/>
        </p:nvSpPr>
        <p:spPr>
          <a:xfrm>
            <a:off x="510480" y="4828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5" name="Retângulo 12"/>
          <p:cNvSpPr/>
          <p:nvPr/>
        </p:nvSpPr>
        <p:spPr>
          <a:xfrm>
            <a:off x="1295640" y="56289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6" name="Retângulo 13"/>
          <p:cNvSpPr/>
          <p:nvPr/>
        </p:nvSpPr>
        <p:spPr>
          <a:xfrm>
            <a:off x="2081880" y="561636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7" name="Retângulo 14"/>
          <p:cNvSpPr/>
          <p:nvPr/>
        </p:nvSpPr>
        <p:spPr>
          <a:xfrm>
            <a:off x="1284120" y="4822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8" name="Retângulo 15"/>
          <p:cNvSpPr/>
          <p:nvPr/>
        </p:nvSpPr>
        <p:spPr>
          <a:xfrm>
            <a:off x="513360" y="38772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89" name="Retângulo 17"/>
          <p:cNvSpPr/>
          <p:nvPr/>
        </p:nvSpPr>
        <p:spPr>
          <a:xfrm>
            <a:off x="4078440" y="42782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0" name="Retângulo 19"/>
          <p:cNvSpPr/>
          <p:nvPr/>
        </p:nvSpPr>
        <p:spPr>
          <a:xfrm>
            <a:off x="7403760" y="4414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1" name="Retângulo 21"/>
          <p:cNvSpPr/>
          <p:nvPr/>
        </p:nvSpPr>
        <p:spPr>
          <a:xfrm>
            <a:off x="4849920" y="5071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2" name="Retângulo 23"/>
          <p:cNvSpPr/>
          <p:nvPr/>
        </p:nvSpPr>
        <p:spPr>
          <a:xfrm>
            <a:off x="4849920" y="42631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3" name="Retângulo 25"/>
          <p:cNvSpPr/>
          <p:nvPr/>
        </p:nvSpPr>
        <p:spPr>
          <a:xfrm>
            <a:off x="4879080" y="34290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4" name="Retângulo 27"/>
          <p:cNvSpPr/>
          <p:nvPr/>
        </p:nvSpPr>
        <p:spPr>
          <a:xfrm>
            <a:off x="3309480" y="50749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5" name="Retângulo 31"/>
          <p:cNvSpPr/>
          <p:nvPr/>
        </p:nvSpPr>
        <p:spPr>
          <a:xfrm>
            <a:off x="6400080" y="53506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29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Balanceamento completo – Redução até a classe minoritária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0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05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22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Imagem 26" descr="Placa vermelha com letras brancas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Imagem 28" descr="Placa de sinalização de trânsi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9" name="Imagem 2048" descr="Placa de sinalização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3352680" y="346500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0" name="Imagem 2055" descr="Desenho de uma árvore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3361680" y="42987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Imagem 2061" descr="Uma imagem contendo ao ar livre, homem, andando de, esqui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4128480" y="516564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Imagem 2063" descr="Árvore de natal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4153320" y="348156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Imagem 2081" descr="Placa de pare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7465320" y="3514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Imagem 2083" descr="Placa de sinalização de trânsit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7463880" y="538380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5" name="Imagem 2085" descr="Placa de pare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6423120" y="34905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6" name="Imagem 2087" descr="Placa de pare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6429960" y="446040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7" name="Imagem 2098" descr="Uma imagem contendo ao ar livre, perto, vista, pássar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9761040" y="504540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8" name="Imagem 2099" descr="Placa azul com letras brancas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0964520" y="50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2100" descr="Placa azul com letras brancas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10964520" y="35848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2101" descr="Reflexo de luz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9774720" y="358488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7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2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2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3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34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35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9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0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1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3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7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8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9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0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2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3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1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3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1" name="Retângulo 39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2" name="Retângulo 40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3" name="Retângulo 41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Norman Bel Geddes (1939)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Carros elétricos controlados por rádio, impulsionados por campos eletromagnéticos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DARPA (2004) competição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Veículos autônomos premiação de 1 milhão de dólares, percorrer 228 km em até 10h</a:t>
            </a:r>
          </a:p>
        </p:txBody>
      </p:sp>
      <p:sp>
        <p:nvSpPr>
          <p:cNvPr id="76" name="Retângulo 46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DARPA (2007) competição – grupo seleto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Circuito de 90 km contendo diversos obstáculos, em rodovias</a:t>
            </a: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pt-BR" sz="13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Demonstrar para as indústria o potencial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4D31C8-4B83-4565-9B45-E0E106A12FD0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8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69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3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4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375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376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7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8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7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8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9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0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1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2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3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4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9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0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1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6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" name="Retângulo 4"/>
          <p:cNvSpPr/>
          <p:nvPr/>
        </p:nvSpPr>
        <p:spPr>
          <a:xfrm>
            <a:off x="3349080" y="3096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09" name="Retângulo 5"/>
          <p:cNvSpPr/>
          <p:nvPr/>
        </p:nvSpPr>
        <p:spPr>
          <a:xfrm>
            <a:off x="415080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0" name="Retângulo 6"/>
          <p:cNvSpPr/>
          <p:nvPr/>
        </p:nvSpPr>
        <p:spPr>
          <a:xfrm>
            <a:off x="4866840" y="47797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1" name="Retângulo 11"/>
          <p:cNvSpPr/>
          <p:nvPr/>
        </p:nvSpPr>
        <p:spPr>
          <a:xfrm>
            <a:off x="60494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2" name="Retângulo 12"/>
          <p:cNvSpPr/>
          <p:nvPr/>
        </p:nvSpPr>
        <p:spPr>
          <a:xfrm>
            <a:off x="6822360" y="31626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3" name="Retângulo 13"/>
          <p:cNvSpPr/>
          <p:nvPr/>
        </p:nvSpPr>
        <p:spPr>
          <a:xfrm>
            <a:off x="6830280" y="389340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4" name="Retângulo 14"/>
          <p:cNvSpPr/>
          <p:nvPr/>
        </p:nvSpPr>
        <p:spPr>
          <a:xfrm>
            <a:off x="7590240" y="38858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5" name="Retângulo 17"/>
          <p:cNvSpPr/>
          <p:nvPr/>
        </p:nvSpPr>
        <p:spPr>
          <a:xfrm>
            <a:off x="9596520" y="319464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6" name="Retângulo 19"/>
          <p:cNvSpPr/>
          <p:nvPr/>
        </p:nvSpPr>
        <p:spPr>
          <a:xfrm>
            <a:off x="1033524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7" name="Retângulo 21"/>
          <p:cNvSpPr/>
          <p:nvPr/>
        </p:nvSpPr>
        <p:spPr>
          <a:xfrm>
            <a:off x="11088720" y="318852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18" name="Retângulo 23"/>
          <p:cNvSpPr/>
          <p:nvPr/>
        </p:nvSpPr>
        <p:spPr>
          <a:xfrm>
            <a:off x="9575280" y="3934080"/>
            <a:ext cx="685080" cy="685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0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1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CaixaDeTexto 1"/>
          <p:cNvSpPr/>
          <p:nvPr/>
        </p:nvSpPr>
        <p:spPr>
          <a:xfrm>
            <a:off x="725040" y="1967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Aleatório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Data Augmentation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Retângulo 3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5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6" name="Retângulo 9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27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28" name="Imagem 16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Imagem 18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Imagem 20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1" name="Imagem 2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Imagem 24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Imagem 26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Imagem 28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Imagem 30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Imagem 32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34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62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Imagem 2048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Imagem 2053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Imagem 2055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Imagem 205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Imagem 2061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Imagem 2063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5" name="Imagem 206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Imagem 2079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Imagem 2081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Imagem 2083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Imagem 2085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208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2089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2" name="Imagem 2098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3" name="Imagem 2099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Imagem 2100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Imagem 2101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Imagem 2102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7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8" name="Imagem 2104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Imagem 2105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Imagem 15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566352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Imagem 25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893120" y="566856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Imagem 27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50800" y="566352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Imagem 38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920640" y="47383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40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82400" y="544248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41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48080" y="473076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Imagem 43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928560" y="545868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Imagem 44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58520" y="54655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Imagem 45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7656480" y="473076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Imagem 46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555120" y="550224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Imagem 47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072880" y="475812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Imagem 48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24080" y="47581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2" name="Imagem 49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575280" y="47293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3" name="Imagem 50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1107288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Imagem 51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5" name="Imagem 52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67640" y="55389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Imagem 53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78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0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2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3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Retângulo 206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7" name="Retângulo 2065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8" name="Retângulo 2066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489" name="Retângulo 2068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490" name="Imagem 2069" descr="Uma imagem contendo perto, mesa, vista, prato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2070" descr="Placa vermelha com letras brancas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551160" y="485460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2071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3" name="Imagem 2072" descr="Placa vermelha com letras brancas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4" name="Imagem 2073" descr="Placa de trânsit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5" name="Imagem 2074" descr="Placa vermelha com letras brancas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2120040" y="4853520"/>
            <a:ext cx="593640" cy="6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Imagem 2075" descr="Placa de sinalização de trânsit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Imagem 2076" descr="Placa de sinalização de trânsito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380600" y="3148200"/>
            <a:ext cx="593640" cy="61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Imagem 2077" descr="Placa vermelha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" name="Imagem 2078" descr="Placa vermelha com letras brancas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0" name="Imagem 2080" descr="Placa de sinalização de trânsi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3419640" y="4883040"/>
            <a:ext cx="593640" cy="54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1" name="Imagem 2082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2" name="Imagem 2084" descr="Placa de sinalização de trânsito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2086" descr="Desenho de uma árvore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2088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5" name="Imagem 2090" descr="Uma imagem contendo ao ar livre, homem, andando de, esqui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Imagem 2091" descr="Árvore de natal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7" name="Imagem 2092" descr="Placa de sinalização em um poste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8" name="Imagem 2093" descr="Placa de pare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9" name="Imagem 2094" descr="Placa de pa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" name="Imagem 2095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1" name="Imagem 2096" descr="Placa de pare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2" name="Imagem 2097" descr="Placa de pare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3" name="Imagem 2106" descr="Placa de sinalização de trânsito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4" name="Imagem 2107" descr="Uma imagem contendo ao ar livre, perto, vista, pássaro&#10;&#10;O conteúdo gerado por IA pode estar incorreto."/>
          <p:cNvPicPr/>
          <p:nvPr/>
        </p:nvPicPr>
        <p:blipFill>
          <a:blip r:embed="rId26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5" name="Imagem 2108" descr="Placa azul com letras brancas&#10;&#10;O conteúdo gerado por IA pode estar incorreto."/>
          <p:cNvPicPr/>
          <p:nvPr/>
        </p:nvPicPr>
        <p:blipFill>
          <a:blip r:embed="rId27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2109" descr="Placa azul com letras brancas&#10;&#10;O conteúdo gerado por IA pode estar incorreto."/>
          <p:cNvPicPr/>
          <p:nvPr/>
        </p:nvPicPr>
        <p:blipFill>
          <a:blip r:embed="rId28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2110" descr="Reflexo de luz&#10;&#10;O conteúdo gerado por IA pode estar incorreto."/>
          <p:cNvPicPr/>
          <p:nvPr/>
        </p:nvPicPr>
        <p:blipFill>
          <a:blip r:embed="rId29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Imagem 2111"/>
          <p:cNvPicPr/>
          <p:nvPr/>
        </p:nvPicPr>
        <p:blipFill>
          <a:blip r:embed="rId30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9" name="CaixaDeTexto 2112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0" name="Imagem 2113"/>
          <p:cNvPicPr/>
          <p:nvPr/>
        </p:nvPicPr>
        <p:blipFill>
          <a:blip r:embed="rId31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Imagem 2114"/>
          <p:cNvPicPr/>
          <p:nvPr/>
        </p:nvPicPr>
        <p:blipFill>
          <a:blip r:embed="rId8"/>
          <a:stretch/>
        </p:blipFill>
        <p:spPr>
          <a:xfrm>
            <a:off x="2131560" y="566352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4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Sobreamostragem +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CaixaDeTexto 1"/>
          <p:cNvSpPr/>
          <p:nvPr/>
        </p:nvSpPr>
        <p:spPr>
          <a:xfrm>
            <a:off x="725040" y="1967400"/>
            <a:ext cx="10362960" cy="36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Mediana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Retângulo 7"/>
          <p:cNvSpPr/>
          <p:nvPr/>
        </p:nvSpPr>
        <p:spPr>
          <a:xfrm>
            <a:off x="59828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28" name="Retângulo 10"/>
          <p:cNvSpPr/>
          <p:nvPr/>
        </p:nvSpPr>
        <p:spPr>
          <a:xfrm>
            <a:off x="941004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29" name="Imagem 2079" descr="Placa de pare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7656480" y="322272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2081" descr="Placa de pare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6876000" y="323028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2083" descr="Placa de sinalização de trânsito&#10;&#10;O conteúdo gerado por IA pode estar incorreto."/>
          <p:cNvPicPr/>
          <p:nvPr/>
        </p:nvPicPr>
        <p:blipFill>
          <a:blip r:embed="rId4"/>
          <a:stretch/>
        </p:blipFill>
        <p:spPr>
          <a:xfrm>
            <a:off x="7637760" y="3934440"/>
            <a:ext cx="593640" cy="58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2" name="Imagem 2085" descr="Placa de pare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6103440" y="322272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3" name="Imagem 2087" descr="Placa de pare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6103440" y="3960720"/>
            <a:ext cx="593640" cy="58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4" name="Imagem 2089" descr="Placa de sinalização de trânsito&#10;&#10;O conteúdo gerado por IA pode estar incorreto."/>
          <p:cNvPicPr/>
          <p:nvPr/>
        </p:nvPicPr>
        <p:blipFill>
          <a:blip r:embed="rId7"/>
          <a:stretch/>
        </p:blipFill>
        <p:spPr>
          <a:xfrm>
            <a:off x="6883920" y="3950640"/>
            <a:ext cx="593640" cy="5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5" name="Imagem 2098" descr="Uma imagem contendo ao ar livre, perto, vista, pássar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9622080" y="399528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6" name="Imagem 2099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1139840" y="3251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7" name="Imagem 2100" descr="Placa azul com letras brancas&#10;&#10;O conteúdo gerado por IA pode estar incorreto."/>
          <p:cNvPicPr/>
          <p:nvPr/>
        </p:nvPicPr>
        <p:blipFill>
          <a:blip r:embed="rId10"/>
          <a:stretch/>
        </p:blipFill>
        <p:spPr>
          <a:xfrm>
            <a:off x="10391040" y="32511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8" name="Imagem 2101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9642240" y="3222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9" name="CaixaDeTexto 2103"/>
          <p:cNvSpPr/>
          <p:nvPr/>
        </p:nvSpPr>
        <p:spPr>
          <a:xfrm>
            <a:off x="8385120" y="4440600"/>
            <a:ext cx="965880" cy="52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2800" b="1" u="none" strike="noStrike">
                <a:solidFill>
                  <a:srgbClr val="304A75"/>
                </a:solidFill>
                <a:effectLst/>
                <a:uFillTx/>
                <a:latin typeface="Aptos"/>
              </a:rPr>
              <a:t>...</a:t>
            </a:r>
            <a:endParaRPr lang="pt-B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0" name="Imagem 38" descr="Placa de pare&#10;&#10;O conteúdo gerado por IA pode estar incorreto."/>
          <p:cNvPicPr/>
          <p:nvPr/>
        </p:nvPicPr>
        <p:blipFill>
          <a:blip r:embed="rId3"/>
          <a:stretch/>
        </p:blipFill>
        <p:spPr>
          <a:xfrm>
            <a:off x="7244280" y="4700520"/>
            <a:ext cx="593640" cy="57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1" name="Imagem 41" descr="Placa de pare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6493680" y="4688280"/>
            <a:ext cx="593640" cy="5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2" name="Imagem 47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0875960" y="473616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49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10027800" y="472572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51" descr="Placa azul com letras brancas&#10;&#10;O conteúdo gerado por IA pode estar incorreto."/>
          <p:cNvPicPr/>
          <p:nvPr/>
        </p:nvPicPr>
        <p:blipFill>
          <a:blip r:embed="rId9"/>
          <a:stretch/>
        </p:blipFill>
        <p:spPr>
          <a:xfrm>
            <a:off x="10399680" y="3986640"/>
            <a:ext cx="59364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5" name="Imagem 53" descr="Reflexo de luz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11106000" y="3950640"/>
            <a:ext cx="593640" cy="65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6" name="Retângulo 4"/>
          <p:cNvSpPr/>
          <p:nvPr/>
        </p:nvSpPr>
        <p:spPr>
          <a:xfrm>
            <a:off x="45792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47" name="Retângulo 5"/>
          <p:cNvSpPr/>
          <p:nvPr/>
        </p:nvSpPr>
        <p:spPr>
          <a:xfrm>
            <a:off x="3220560" y="2958840"/>
            <a:ext cx="2401200" cy="354780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548" name="Imagem 6" descr="Uma imagem contendo perto, mesa, vista, prat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2118240" y="3162600"/>
            <a:ext cx="593640" cy="5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9" name="Imagem 12" descr="Placa de sinalização de trânsit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2120040" y="3985560"/>
            <a:ext cx="593640" cy="6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" name="Imagem 13" descr="Placa vermelha com letras brancas&#10;&#10;O conteúdo gerado por IA pode estar incorreto."/>
          <p:cNvPicPr/>
          <p:nvPr/>
        </p:nvPicPr>
        <p:blipFill>
          <a:blip r:embed="rId14"/>
          <a:stretch/>
        </p:blipFill>
        <p:spPr>
          <a:xfrm>
            <a:off x="1352880" y="3954240"/>
            <a:ext cx="593640" cy="60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1" name="Imagem 14" descr="Placa de trânsit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1333440" y="4860000"/>
            <a:ext cx="593640" cy="59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2" name="Imagem 19" descr="Placa de sinalização de trânsit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551160" y="5677920"/>
            <a:ext cx="593640" cy="6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3" name="Imagem 23" descr="Placa vermelha com letras brancas&#10;&#10;O conteúdo gerado por IA pode estar incorreto."/>
          <p:cNvPicPr/>
          <p:nvPr/>
        </p:nvPicPr>
        <p:blipFill>
          <a:blip r:embed="rId17"/>
          <a:stretch/>
        </p:blipFill>
        <p:spPr>
          <a:xfrm>
            <a:off x="551160" y="3910680"/>
            <a:ext cx="593640" cy="61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4" name="Imagem 29" descr="Placa vermelha com letras brancas&#10;&#10;O conteúdo gerado por IA pode estar incorreto."/>
          <p:cNvPicPr/>
          <p:nvPr/>
        </p:nvPicPr>
        <p:blipFill>
          <a:blip r:embed="rId18"/>
          <a:stretch/>
        </p:blipFill>
        <p:spPr>
          <a:xfrm>
            <a:off x="575640" y="3137760"/>
            <a:ext cx="593640" cy="59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5" name="Imagem 33" descr="Placa de sinalização de trânsito&#10;&#10;O conteúdo gerado por IA pode estar incorreto."/>
          <p:cNvPicPr/>
          <p:nvPr/>
        </p:nvPicPr>
        <p:blipFill>
          <a:blip r:embed="rId19"/>
          <a:stretch/>
        </p:blipFill>
        <p:spPr>
          <a:xfrm>
            <a:off x="3408840" y="3181680"/>
            <a:ext cx="593640" cy="53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35" descr="Placa de sinalização de trânsito&#10;&#10;O conteúdo gerado por IA pode estar incorreto."/>
          <p:cNvPicPr/>
          <p:nvPr/>
        </p:nvPicPr>
        <p:blipFill>
          <a:blip r:embed="rId20"/>
          <a:stretch/>
        </p:blipFill>
        <p:spPr>
          <a:xfrm>
            <a:off x="4871520" y="3974400"/>
            <a:ext cx="593640" cy="55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36" descr="Desenho de uma árvore&#10;&#10;O conteúdo gerado por IA pode estar incorreto."/>
          <p:cNvPicPr/>
          <p:nvPr/>
        </p:nvPicPr>
        <p:blipFill>
          <a:blip r:embed="rId21"/>
          <a:stretch/>
        </p:blipFill>
        <p:spPr>
          <a:xfrm>
            <a:off x="3419640" y="3989160"/>
            <a:ext cx="593640" cy="54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8" name="Imagem 37" descr="Placa de sinalização de trânsito&#10;&#10;O conteúdo gerado por IA pode estar incorreto."/>
          <p:cNvPicPr/>
          <p:nvPr/>
        </p:nvPicPr>
        <p:blipFill>
          <a:blip r:embed="rId22"/>
          <a:stretch/>
        </p:blipFill>
        <p:spPr>
          <a:xfrm>
            <a:off x="4919400" y="4853520"/>
            <a:ext cx="593640" cy="5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9" name="Imagem 54" descr="Uma imagem contendo ao ar livre, homem, andando de, esqui&#10;&#10;O conteúdo gerado por IA pode estar incorreto."/>
          <p:cNvPicPr/>
          <p:nvPr/>
        </p:nvPicPr>
        <p:blipFill>
          <a:blip r:embed="rId23"/>
          <a:stretch/>
        </p:blipFill>
        <p:spPr>
          <a:xfrm>
            <a:off x="4172760" y="4933080"/>
            <a:ext cx="593640" cy="49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0" name="Imagem 55" descr="Árvore de natal&#10;&#10;O conteúdo gerado por IA pode estar incorreto."/>
          <p:cNvPicPr/>
          <p:nvPr/>
        </p:nvPicPr>
        <p:blipFill>
          <a:blip r:embed="rId24"/>
          <a:stretch/>
        </p:blipFill>
        <p:spPr>
          <a:xfrm>
            <a:off x="4209480" y="3198240"/>
            <a:ext cx="593640" cy="56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Imagem 56" descr="Placa de sinalização em um poste&#10;&#10;O conteúdo gerado por IA pode estar incorreto."/>
          <p:cNvPicPr/>
          <p:nvPr/>
        </p:nvPicPr>
        <p:blipFill>
          <a:blip r:embed="rId25"/>
          <a:stretch/>
        </p:blipFill>
        <p:spPr>
          <a:xfrm>
            <a:off x="4187520" y="3974400"/>
            <a:ext cx="593640" cy="52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2" name="Imagem 57"/>
          <p:cNvPicPr/>
          <p:nvPr/>
        </p:nvPicPr>
        <p:blipFill>
          <a:blip r:embed="rId26"/>
          <a:stretch/>
        </p:blipFill>
        <p:spPr>
          <a:xfrm>
            <a:off x="4960080" y="3207600"/>
            <a:ext cx="526680" cy="58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3" name="Imagem 58"/>
          <p:cNvPicPr/>
          <p:nvPr/>
        </p:nvPicPr>
        <p:blipFill>
          <a:blip r:embed="rId27"/>
          <a:stretch/>
        </p:blipFill>
        <p:spPr>
          <a:xfrm>
            <a:off x="1331640" y="5685480"/>
            <a:ext cx="593640" cy="59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6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CaixaDeTexto 2"/>
          <p:cNvSpPr/>
          <p:nvPr/>
        </p:nvSpPr>
        <p:spPr>
          <a:xfrm>
            <a:off x="363960" y="144000"/>
            <a:ext cx="11634480" cy="1076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Balanceamento 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2"/>
          <p:cNvPicPr/>
          <p:nvPr/>
        </p:nvPicPr>
        <p:blipFill>
          <a:blip r:embed="rId2"/>
          <a:stretch/>
        </p:blipFill>
        <p:spPr>
          <a:xfrm>
            <a:off x="363960" y="3429000"/>
            <a:ext cx="11296080" cy="1266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7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7" name="Imagem 3"/>
          <p:cNvPicPr/>
          <p:nvPr/>
        </p:nvPicPr>
        <p:blipFill>
          <a:blip r:embed="rId2"/>
          <a:stretch/>
        </p:blipFill>
        <p:spPr>
          <a:xfrm>
            <a:off x="1603080" y="2138760"/>
            <a:ext cx="8600400" cy="4085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2" name="Imagem 2"/>
          <p:cNvPicPr/>
          <p:nvPr/>
        </p:nvPicPr>
        <p:blipFill>
          <a:blip r:embed="rId2"/>
          <a:stretch/>
        </p:blipFill>
        <p:spPr>
          <a:xfrm>
            <a:off x="1906920" y="2040120"/>
            <a:ext cx="7992720" cy="4493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8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7" name="Imagem 3"/>
          <p:cNvPicPr/>
          <p:nvPr/>
        </p:nvPicPr>
        <p:blipFill>
          <a:blip r:embed="rId2"/>
          <a:stretch/>
        </p:blipFill>
        <p:spPr>
          <a:xfrm>
            <a:off x="857880" y="2075760"/>
            <a:ext cx="10090440" cy="4361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aixaDeTexto 3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Retângulo 2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79" name="Retângulo 16"/>
          <p:cNvSpPr/>
          <p:nvPr/>
        </p:nvSpPr>
        <p:spPr>
          <a:xfrm>
            <a:off x="0" y="12744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0" name="Retângulo 22"/>
          <p:cNvSpPr/>
          <p:nvPr/>
        </p:nvSpPr>
        <p:spPr>
          <a:xfrm>
            <a:off x="-2880" y="29462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1" name="Retângulo 24"/>
          <p:cNvSpPr/>
          <p:nvPr/>
        </p:nvSpPr>
        <p:spPr>
          <a:xfrm>
            <a:off x="-8640" y="468180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82" name="Retângulo 28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Veículos Autônomos - Desafios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Retângulo 29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Tomar a decisão segura e precisa no momento certo</a:t>
            </a:r>
          </a:p>
        </p:txBody>
      </p:sp>
      <p:sp>
        <p:nvSpPr>
          <p:cNvPr id="84" name="Retângulo 30"/>
          <p:cNvSpPr/>
          <p:nvPr/>
        </p:nvSpPr>
        <p:spPr>
          <a:xfrm>
            <a:off x="725040" y="467280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6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Reconhecimento automático de placas é essencial para sistemas de condução autônoma (ADAS)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83D2999-D941-4AC7-BE3C-3207683ED648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2" name="Imagem 2"/>
          <p:cNvPicPr/>
          <p:nvPr/>
        </p:nvPicPr>
        <p:blipFill>
          <a:blip r:embed="rId2"/>
          <a:stretch/>
        </p:blipFill>
        <p:spPr>
          <a:xfrm>
            <a:off x="1490040" y="3429000"/>
            <a:ext cx="9210960" cy="1147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Experimentos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59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7" name="Imagem 5"/>
          <p:cNvPicPr/>
          <p:nvPr/>
        </p:nvPicPr>
        <p:blipFill>
          <a:blip r:embed="rId2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2" name="Imagem 5"/>
          <p:cNvPicPr/>
          <p:nvPr/>
        </p:nvPicPr>
        <p:blipFill>
          <a:blip r:embed="rId2"/>
          <a:stretch/>
        </p:blipFill>
        <p:spPr>
          <a:xfrm>
            <a:off x="4057560" y="2062440"/>
            <a:ext cx="4076280" cy="4651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0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sem balanceamentode dados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7" name="Imagem 3"/>
          <p:cNvPicPr/>
          <p:nvPr/>
        </p:nvPicPr>
        <p:blipFill>
          <a:blip r:embed="rId2"/>
          <a:stretch/>
        </p:blipFill>
        <p:spPr>
          <a:xfrm>
            <a:off x="46008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8" name="Imagem 5"/>
          <p:cNvPicPr/>
          <p:nvPr/>
        </p:nvPicPr>
        <p:blipFill>
          <a:blip r:embed="rId3"/>
          <a:stretch/>
        </p:blipFill>
        <p:spPr>
          <a:xfrm>
            <a:off x="5903640" y="2609640"/>
            <a:ext cx="5100840" cy="318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3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14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7" name="Imagem 2"/>
          <p:cNvPicPr/>
          <p:nvPr/>
        </p:nvPicPr>
        <p:blipFill>
          <a:blip r:embed="rId2"/>
          <a:stretch/>
        </p:blipFill>
        <p:spPr>
          <a:xfrm>
            <a:off x="42876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8" name="Imagem 10"/>
          <p:cNvPicPr/>
          <p:nvPr/>
        </p:nvPicPr>
        <p:blipFill>
          <a:blip r:embed="rId3"/>
          <a:stretch/>
        </p:blipFill>
        <p:spPr>
          <a:xfrm>
            <a:off x="6095880" y="2609640"/>
            <a:ext cx="5163840" cy="3187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1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2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5" name="Imagem 3"/>
          <p:cNvPicPr/>
          <p:nvPr/>
        </p:nvPicPr>
        <p:blipFill>
          <a:blip r:embed="rId2"/>
          <a:stretch/>
        </p:blipFill>
        <p:spPr>
          <a:xfrm>
            <a:off x="428760" y="2609640"/>
            <a:ext cx="516384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5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29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0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com subamostragem + sobreamostragem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3" name="Imagem 2"/>
          <p:cNvPicPr/>
          <p:nvPr/>
        </p:nvPicPr>
        <p:blipFill>
          <a:blip r:embed="rId2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4" name="Imagem 10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7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38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 sem técnicas de balanceamento.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CaixaDeTexto 6"/>
          <p:cNvSpPr/>
          <p:nvPr/>
        </p:nvSpPr>
        <p:spPr>
          <a:xfrm>
            <a:off x="252756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Acurácia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CaixaDeTexto 9"/>
          <p:cNvSpPr/>
          <p:nvPr/>
        </p:nvSpPr>
        <p:spPr>
          <a:xfrm>
            <a:off x="7971120" y="221400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Loss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1" name="Imagem 3"/>
          <p:cNvPicPr/>
          <p:nvPr/>
        </p:nvPicPr>
        <p:blipFill>
          <a:blip r:embed="rId2"/>
          <a:stretch/>
        </p:blipFill>
        <p:spPr>
          <a:xfrm>
            <a:off x="39672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2" name="Imagem 5"/>
          <p:cNvPicPr/>
          <p:nvPr/>
        </p:nvPicPr>
        <p:blipFill>
          <a:blip r:embed="rId3"/>
          <a:stretch/>
        </p:blipFill>
        <p:spPr>
          <a:xfrm>
            <a:off x="5857200" y="2609640"/>
            <a:ext cx="5227560" cy="3227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4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47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9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0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1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52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ixaDeTexto 5"/>
          <p:cNvSpPr/>
          <p:nvPr/>
        </p:nvSpPr>
        <p:spPr>
          <a:xfrm>
            <a:off x="363960" y="144000"/>
            <a:ext cx="1163448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Problema e Motivação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Retângulo 33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87" name="Imagem 86"/>
          <p:cNvPicPr/>
          <p:nvPr/>
        </p:nvPicPr>
        <p:blipFill>
          <a:blip r:embed="rId2"/>
          <a:stretch/>
        </p:blipFill>
        <p:spPr>
          <a:xfrm>
            <a:off x="143640" y="1019880"/>
            <a:ext cx="4140360" cy="276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Imagem 87"/>
          <p:cNvPicPr/>
          <p:nvPr/>
        </p:nvPicPr>
        <p:blipFill>
          <a:blip r:embed="rId3"/>
          <a:stretch/>
        </p:blipFill>
        <p:spPr>
          <a:xfrm>
            <a:off x="4392000" y="994680"/>
            <a:ext cx="4949280" cy="27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Imagem 88"/>
          <p:cNvPicPr/>
          <p:nvPr/>
        </p:nvPicPr>
        <p:blipFill>
          <a:blip r:embed="rId4"/>
          <a:stretch/>
        </p:blipFill>
        <p:spPr>
          <a:xfrm>
            <a:off x="9449280" y="994680"/>
            <a:ext cx="2662920" cy="332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Imagem 89"/>
          <p:cNvPicPr/>
          <p:nvPr/>
        </p:nvPicPr>
        <p:blipFill>
          <a:blip r:embed="rId5"/>
          <a:stretch/>
        </p:blipFill>
        <p:spPr>
          <a:xfrm>
            <a:off x="2895480" y="3833640"/>
            <a:ext cx="5024520" cy="28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66E955-485E-4B75-B2DA-CC747792130A}" type="slidenum"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Resultados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5" name="Retângulo 26"/>
          <p:cNvSpPr/>
          <p:nvPr/>
        </p:nvSpPr>
        <p:spPr>
          <a:xfrm>
            <a:off x="-11880" y="125316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56" name="Retângulo 27"/>
          <p:cNvSpPr/>
          <p:nvPr/>
        </p:nvSpPr>
        <p:spPr>
          <a:xfrm>
            <a:off x="721800" y="12441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Tabela Comparativa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57" name="Tabela 1"/>
          <p:cNvGraphicFramePr/>
          <p:nvPr/>
        </p:nvGraphicFramePr>
        <p:xfrm>
          <a:off x="1790640" y="2500560"/>
          <a:ext cx="8609760" cy="3344400"/>
        </p:xfrm>
        <a:graphic>
          <a:graphicData uri="http://schemas.openxmlformats.org/drawingml/2006/table">
            <a:tbl>
              <a:tblPr/>
              <a:tblGrid>
                <a:gridCol w="2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Modelo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Técnica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Aptos Display"/>
                        </a:rPr>
                        <a:t>Épocas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(Validação)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Acurácia</a:t>
                      </a:r>
                      <a:br>
                        <a:rPr sz="1600"/>
                      </a:b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(Teste)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94.73%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95.72%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89.24%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83.90%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C00000"/>
                          </a:solidFill>
                          <a:effectLst/>
                          <a:uFillTx/>
                          <a:latin typeface="Aptos Narrow"/>
                        </a:rPr>
                        <a:t>67.17%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93.30%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"/>
                        </a:rPr>
                        <a:t>MLP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Subamostragem + Sobreamostragem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80.73%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91.74%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Aptos Display"/>
                        </a:rPr>
                        <a:t>CNN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7560" marR="7560" marT="75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Sem balanceamento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0" u="none" strike="noStrike">
                          <a:solidFill>
                            <a:srgbClr val="304A75"/>
                          </a:solidFill>
                          <a:effectLst/>
                          <a:uFillTx/>
                          <a:latin typeface="Aptos Narrow"/>
                        </a:rPr>
                        <a:t>24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99.81%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pt-BR" sz="1600" b="1" u="none" strike="noStrike">
                          <a:solidFill>
                            <a:srgbClr val="00B050"/>
                          </a:solidFill>
                          <a:effectLst/>
                          <a:uFillTx/>
                          <a:latin typeface="Aptos Narrow"/>
                        </a:rPr>
                        <a:t>99.68%</a:t>
                      </a:r>
                      <a:endParaRPr lang="pt-BR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9360" marR="9360" marT="9360" marB="0"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CaixaDeTexto 4"/>
          <p:cNvSpPr/>
          <p:nvPr/>
        </p:nvSpPr>
        <p:spPr>
          <a:xfrm>
            <a:off x="715680" y="5513760"/>
            <a:ext cx="10362960" cy="92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 CNN superou todas as variações da MLP com larga vantagem.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 CNN foi robusta ao desbalanceamento de classes, não necessitando de técnicas auxiliares.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Desempenho da CNN é próximo da perfeição para esta tarefa.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Conclusões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661" name="CaixaDeTexto 6"/>
          <p:cNvSpPr/>
          <p:nvPr/>
        </p:nvSpPr>
        <p:spPr>
          <a:xfrm>
            <a:off x="627480" y="1369800"/>
            <a:ext cx="11107080" cy="286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Extração de Padrões Espaciais: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CNNs são projetadas para preservar e aprender da estrutura 2D (texturas, formas).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MLPs "achatam" a imagem, perdendo toda a informação espacial.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Aprendizado Hierárquico: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CNNs aprendem características simples (bordas) e as combinam em padrões complexos (placas).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Robustez: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CNNs (com </a:t>
            </a:r>
            <a:r>
              <a:rPr lang="pt-BR" sz="1800" b="0" i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pooling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) têm maior invariância a pequenas translações e distorções.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 MLP se mostrou inadequada para problemas de visão computacional.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Objetivos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3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4" name="Retângulo 40"/>
          <p:cNvSpPr/>
          <p:nvPr/>
        </p:nvSpPr>
        <p:spPr>
          <a:xfrm>
            <a:off x="-2880" y="294624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95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Objetivo principal: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Retângulo 43"/>
          <p:cNvSpPr/>
          <p:nvPr/>
        </p:nvSpPr>
        <p:spPr>
          <a:xfrm>
            <a:off x="725040" y="29401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Objetivos específicos: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CaixaDeTexto 4"/>
          <p:cNvSpPr/>
          <p:nvPr/>
        </p:nvSpPr>
        <p:spPr>
          <a:xfrm>
            <a:off x="725040" y="1967400"/>
            <a:ext cx="10362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Investigar e comparar o desempenho de redes MLP e CNN no dataset </a:t>
            </a: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  <a:ea typeface="Noto Sans CJK SC"/>
              </a:rPr>
              <a:t>GTSRB - 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German Traffic Sign Recognition Benchmark.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CaixaDeTexto 10"/>
          <p:cNvSpPr/>
          <p:nvPr/>
        </p:nvSpPr>
        <p:spPr>
          <a:xfrm>
            <a:off x="725040" y="371088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Avaliar o impacto de 4 estratégias de balanceamento de dados no modelo MLP.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Identificar a arquitetura (MLP vs. CNN) mais robusta para esta tarefa.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Utilizar otimização automática de hiperparâmetros (Optuna) para uma comparação justa.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Confirmar a capacidade das CNNs em capturar padrões espaciais.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ACB576-6B01-4E07-92A3-C31BF375CD16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01" name="CaixaDeTexto 6"/>
          <p:cNvSpPr/>
          <p:nvPr/>
        </p:nvSpPr>
        <p:spPr>
          <a:xfrm>
            <a:off x="663480" y="150192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Fonte: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German Traffic Sign Recognition Benchmark (GTSRB).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Volume: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39.209 imagens.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Classes: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43 classes distintas (limites de velocidade, advertências, etc.).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Desafio: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Desbalanceamento de classes (ex: de 210 a 2.250 amostras por classe).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Imagem 9"/>
          <p:cNvPicPr/>
          <p:nvPr/>
        </p:nvPicPr>
        <p:blipFill>
          <a:blip r:embed="rId3"/>
          <a:stretch/>
        </p:blipFill>
        <p:spPr>
          <a:xfrm>
            <a:off x="108000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Imagem 10"/>
          <p:cNvPicPr/>
          <p:nvPr/>
        </p:nvPicPr>
        <p:blipFill>
          <a:blip r:embed="rId4"/>
          <a:stretch/>
        </p:blipFill>
        <p:spPr>
          <a:xfrm>
            <a:off x="26330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Imagem 11"/>
          <p:cNvPicPr/>
          <p:nvPr/>
        </p:nvPicPr>
        <p:blipFill>
          <a:blip r:embed="rId5"/>
          <a:stretch/>
        </p:blipFill>
        <p:spPr>
          <a:xfrm>
            <a:off x="41857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12"/>
          <p:cNvPicPr/>
          <p:nvPr/>
        </p:nvPicPr>
        <p:blipFill>
          <a:blip r:embed="rId6"/>
          <a:stretch/>
        </p:blipFill>
        <p:spPr>
          <a:xfrm>
            <a:off x="5673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4"/>
          <p:cNvPicPr/>
          <p:nvPr/>
        </p:nvPicPr>
        <p:blipFill>
          <a:blip r:embed="rId7"/>
          <a:stretch/>
        </p:blipFill>
        <p:spPr>
          <a:xfrm>
            <a:off x="863136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Imagem 15"/>
          <p:cNvPicPr/>
          <p:nvPr/>
        </p:nvPicPr>
        <p:blipFill>
          <a:blip r:embed="rId8"/>
          <a:stretch/>
        </p:blipFill>
        <p:spPr>
          <a:xfrm>
            <a:off x="1010124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m 16"/>
          <p:cNvPicPr/>
          <p:nvPr/>
        </p:nvPicPr>
        <p:blipFill>
          <a:blip r:embed="rId9"/>
          <a:stretch/>
        </p:blipFill>
        <p:spPr>
          <a:xfrm>
            <a:off x="108000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Imagem 17"/>
          <p:cNvPicPr/>
          <p:nvPr/>
        </p:nvPicPr>
        <p:blipFill>
          <a:blip r:embed="rId10"/>
          <a:stretch/>
        </p:blipFill>
        <p:spPr>
          <a:xfrm>
            <a:off x="263304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Imagem 18"/>
          <p:cNvPicPr/>
          <p:nvPr/>
        </p:nvPicPr>
        <p:blipFill>
          <a:blip r:embed="rId11"/>
          <a:stretch/>
        </p:blipFill>
        <p:spPr>
          <a:xfrm>
            <a:off x="41857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Imagem 19"/>
          <p:cNvPicPr/>
          <p:nvPr/>
        </p:nvPicPr>
        <p:blipFill>
          <a:blip r:embed="rId12"/>
          <a:stretch/>
        </p:blipFill>
        <p:spPr>
          <a:xfrm>
            <a:off x="565596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Imagem 20"/>
          <p:cNvPicPr/>
          <p:nvPr/>
        </p:nvPicPr>
        <p:blipFill>
          <a:blip r:embed="rId13"/>
          <a:stretch/>
        </p:blipFill>
        <p:spPr>
          <a:xfrm>
            <a:off x="7161120" y="483588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m 21"/>
          <p:cNvPicPr/>
          <p:nvPr/>
        </p:nvPicPr>
        <p:blipFill>
          <a:blip r:embed="rId14"/>
          <a:stretch/>
        </p:blipFill>
        <p:spPr>
          <a:xfrm>
            <a:off x="8631360" y="4843800"/>
            <a:ext cx="1089000" cy="103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Imagem 22"/>
          <p:cNvPicPr/>
          <p:nvPr/>
        </p:nvPicPr>
        <p:blipFill>
          <a:blip r:embed="rId15"/>
          <a:stretch/>
        </p:blipFill>
        <p:spPr>
          <a:xfrm>
            <a:off x="10101240" y="484380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Imagem 23"/>
          <p:cNvPicPr/>
          <p:nvPr/>
        </p:nvPicPr>
        <p:blipFill>
          <a:blip r:embed="rId16"/>
          <a:stretch/>
        </p:blipFill>
        <p:spPr>
          <a:xfrm>
            <a:off x="7161120" y="3115440"/>
            <a:ext cx="1089000" cy="103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CaixaDeTexto 25"/>
          <p:cNvSpPr/>
          <p:nvPr/>
        </p:nvSpPr>
        <p:spPr>
          <a:xfrm>
            <a:off x="114192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(20km/h)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CaixaDeTexto 26"/>
          <p:cNvSpPr/>
          <p:nvPr/>
        </p:nvSpPr>
        <p:spPr>
          <a:xfrm>
            <a:off x="269460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(70km/h)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CaixaDeTexto 27"/>
          <p:cNvSpPr/>
          <p:nvPr/>
        </p:nvSpPr>
        <p:spPr>
          <a:xfrm>
            <a:off x="4244040" y="414684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Speed limit (100km/h)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CaixaDeTexto 28"/>
          <p:cNvSpPr/>
          <p:nvPr/>
        </p:nvSpPr>
        <p:spPr>
          <a:xfrm>
            <a:off x="573516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No passing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CaixaDeTexto 29"/>
          <p:cNvSpPr/>
          <p:nvPr/>
        </p:nvSpPr>
        <p:spPr>
          <a:xfrm>
            <a:off x="715752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Pedestrians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CaixaDeTexto 30"/>
          <p:cNvSpPr/>
          <p:nvPr/>
        </p:nvSpPr>
        <p:spPr>
          <a:xfrm>
            <a:off x="8648640" y="414684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Stop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CaixaDeTexto 31"/>
          <p:cNvSpPr/>
          <p:nvPr/>
        </p:nvSpPr>
        <p:spPr>
          <a:xfrm>
            <a:off x="10162800" y="414684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Vehicles &gt; 3.5t prohibited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CaixaDeTexto 32"/>
          <p:cNvSpPr/>
          <p:nvPr/>
        </p:nvSpPr>
        <p:spPr>
          <a:xfrm>
            <a:off x="1141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Slippery road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CaixaDeTexto 33"/>
          <p:cNvSpPr/>
          <p:nvPr/>
        </p:nvSpPr>
        <p:spPr>
          <a:xfrm>
            <a:off x="2694600" y="5887080"/>
            <a:ext cx="965880" cy="26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Road work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CaixaDeTexto 34"/>
          <p:cNvSpPr/>
          <p:nvPr/>
        </p:nvSpPr>
        <p:spPr>
          <a:xfrm>
            <a:off x="420624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Traffic signals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CaixaDeTexto 35"/>
          <p:cNvSpPr/>
          <p:nvPr/>
        </p:nvSpPr>
        <p:spPr>
          <a:xfrm>
            <a:off x="575892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Go straight or right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CaixaDeTexto 36"/>
          <p:cNvSpPr/>
          <p:nvPr/>
        </p:nvSpPr>
        <p:spPr>
          <a:xfrm>
            <a:off x="719496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Roundabout mandatory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CaixaDeTexto 37"/>
          <p:cNvSpPr/>
          <p:nvPr/>
        </p:nvSpPr>
        <p:spPr>
          <a:xfrm>
            <a:off x="8683920" y="5887080"/>
            <a:ext cx="9658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Wild animals crossing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CaixaDeTexto 38"/>
          <p:cNvSpPr/>
          <p:nvPr/>
        </p:nvSpPr>
        <p:spPr>
          <a:xfrm>
            <a:off x="10208880" y="5887080"/>
            <a:ext cx="965880" cy="4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BR" sz="11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Bicycles crossing</a:t>
            </a:r>
            <a:endParaRPr lang="pt-BR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AEAD343-DF1A-4579-8F7A-36F08B91F2A3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 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Caracterização dos Dados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pic>
        <p:nvPicPr>
          <p:cNvPr id="132" name="Picture 6"/>
          <p:cNvPicPr/>
          <p:nvPr/>
        </p:nvPicPr>
        <p:blipFill>
          <a:blip r:embed="rId2"/>
          <a:stretch/>
        </p:blipFill>
        <p:spPr>
          <a:xfrm>
            <a:off x="630000" y="728640"/>
            <a:ext cx="10931040" cy="604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D9CD0E2-2C6F-4101-A58A-442A99E2AE7A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7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rgbClr val="000000"/>
                </a:solidFill>
                <a:effectLst/>
                <a:uFillTx/>
                <a:latin typeface="Artifakt Element Black"/>
                <a:ea typeface="Artifakt Element Black"/>
              </a:rPr>
              <a:t>Metodologia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sldNum" idx="37"/>
          </p:nvPr>
        </p:nvSpPr>
        <p:spPr>
          <a:xfrm>
            <a:off x="8342280" y="124416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EF9B4C0-8131-4E64-85C0-032BF9B786B5}" type="slidenum">
              <a:rPr lang="pt-BR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8</a:t>
            </a:fld>
            <a:endParaRPr lang="pt-B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Retângulo 5"/>
          <p:cNvSpPr/>
          <p:nvPr/>
        </p:nvSpPr>
        <p:spPr>
          <a:xfrm>
            <a:off x="-3240" y="131544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7" name="Retângulo 18"/>
          <p:cNvSpPr/>
          <p:nvPr/>
        </p:nvSpPr>
        <p:spPr>
          <a:xfrm>
            <a:off x="0" y="448308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38" name="Retângulo 20"/>
          <p:cNvSpPr/>
          <p:nvPr/>
        </p:nvSpPr>
        <p:spPr>
          <a:xfrm>
            <a:off x="721800" y="13096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Arquiteturas: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Retângulo 21"/>
          <p:cNvSpPr/>
          <p:nvPr/>
        </p:nvSpPr>
        <p:spPr>
          <a:xfrm>
            <a:off x="727920" y="447696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Estratégias de Balanceamento 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CaixaDeTexto 23"/>
          <p:cNvSpPr/>
          <p:nvPr/>
        </p:nvSpPr>
        <p:spPr>
          <a:xfrm>
            <a:off x="721800" y="20088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Convolutional Neural Network (CNN)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CaixaDeTexto 24"/>
          <p:cNvSpPr/>
          <p:nvPr/>
        </p:nvSpPr>
        <p:spPr>
          <a:xfrm>
            <a:off x="721800" y="5177160"/>
            <a:ext cx="10362960" cy="119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Sem Balanceamento (Baseline)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Downsampling (Subamostragem)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Upsampling (Data Augmentation)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Híbrido (Up/Down na Mediana)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Retângulo 26"/>
          <p:cNvSpPr/>
          <p:nvPr/>
        </p:nvSpPr>
        <p:spPr>
          <a:xfrm>
            <a:off x="0" y="2920320"/>
            <a:ext cx="727200" cy="56628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3" name="Retângulo 27"/>
          <p:cNvSpPr/>
          <p:nvPr/>
        </p:nvSpPr>
        <p:spPr>
          <a:xfrm>
            <a:off x="733680" y="291132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Otimização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CaixaDeTexto 28"/>
          <p:cNvSpPr/>
          <p:nvPr/>
        </p:nvSpPr>
        <p:spPr>
          <a:xfrm>
            <a:off x="727920" y="3641400"/>
            <a:ext cx="10362960" cy="64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Optuna: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Busca automatizada de hiperparâmetros (24 </a:t>
            </a:r>
            <a:r>
              <a:rPr lang="pt-BR" sz="1800" b="0" i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trials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por cenário).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Treino:</a:t>
            </a:r>
            <a:r>
              <a:rPr lang="pt-BR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 40 épocas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tângulo 8"/>
          <p:cNvSpPr/>
          <p:nvPr/>
        </p:nvSpPr>
        <p:spPr>
          <a:xfrm>
            <a:off x="0" y="144000"/>
            <a:ext cx="36324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6" name="Retângulo 39"/>
          <p:cNvSpPr/>
          <p:nvPr/>
        </p:nvSpPr>
        <p:spPr>
          <a:xfrm>
            <a:off x="0" y="1274400"/>
            <a:ext cx="727200" cy="583920"/>
          </a:xfrm>
          <a:prstGeom prst="rect">
            <a:avLst/>
          </a:prstGeom>
          <a:solidFill>
            <a:srgbClr val="304A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t-BR" sz="1800" b="0" u="none" strike="noStrike">
              <a:solidFill>
                <a:schemeClr val="lt1"/>
              </a:solidFill>
              <a:effectLst/>
              <a:uFillTx/>
              <a:latin typeface="Aptos"/>
            </a:endParaRPr>
          </a:p>
        </p:txBody>
      </p:sp>
      <p:sp>
        <p:nvSpPr>
          <p:cNvPr id="147" name="Retângulo 42"/>
          <p:cNvSpPr/>
          <p:nvPr/>
        </p:nvSpPr>
        <p:spPr>
          <a:xfrm>
            <a:off x="725040" y="1268280"/>
            <a:ext cx="10362960" cy="583920"/>
          </a:xfrm>
          <a:prstGeom prst="rect">
            <a:avLst/>
          </a:prstGeom>
          <a:solidFill>
            <a:schemeClr val="bg1"/>
          </a:solidFill>
          <a:ln>
            <a:solidFill>
              <a:srgbClr val="304A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Multilayer Perceptron (MLP)</a:t>
            </a: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CaixaDeTexto 2"/>
          <p:cNvSpPr/>
          <p:nvPr/>
        </p:nvSpPr>
        <p:spPr>
          <a:xfrm>
            <a:off x="363960" y="144000"/>
            <a:ext cx="1163448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BR" sz="3200" b="1" u="none" strike="noStrike">
                <a:solidFill>
                  <a:srgbClr val="304A75"/>
                </a:solidFill>
                <a:effectLst/>
                <a:uFillTx/>
                <a:latin typeface="Artifakt Element Black"/>
                <a:ea typeface="Artifakt Element Black"/>
              </a:rPr>
              <a:t>Classificação de Placas de Trânsito| </a:t>
            </a:r>
            <a:r>
              <a:rPr lang="pt-BR" sz="3200" b="1" u="none" strike="noStrike">
                <a:solidFill>
                  <a:schemeClr val="dk1"/>
                </a:solidFill>
                <a:effectLst/>
                <a:uFillTx/>
                <a:latin typeface="Aptos"/>
                <a:ea typeface="Artifakt Element Black"/>
              </a:rPr>
              <a:t>Arquiteturas</a:t>
            </a: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m 3"/>
          <p:cNvPicPr/>
          <p:nvPr/>
        </p:nvPicPr>
        <p:blipFill>
          <a:blip r:embed="rId2"/>
          <a:stretch/>
        </p:blipFill>
        <p:spPr>
          <a:xfrm>
            <a:off x="2466360" y="2242440"/>
            <a:ext cx="7258680" cy="4437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1138</Words>
  <Application>Microsoft Office PowerPoint</Application>
  <PresentationFormat>Widescreen</PresentationFormat>
  <Paragraphs>297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Aptos</vt:lpstr>
      <vt:lpstr>Aptos Display</vt:lpstr>
      <vt:lpstr>Aptos Narrow</vt:lpstr>
      <vt:lpstr>Arial</vt:lpstr>
      <vt:lpstr>Artifakt Element Black</vt:lpstr>
      <vt:lpstr>NimbusRomNo9L-Medi</vt:lpstr>
      <vt:lpstr>Symbol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João Eloy</dc:creator>
  <dc:description/>
  <cp:lastModifiedBy>Camila Rodrigues Borges Linhares</cp:lastModifiedBy>
  <cp:revision>4</cp:revision>
  <dcterms:created xsi:type="dcterms:W3CDTF">2025-06-09T19:33:56Z</dcterms:created>
  <dcterms:modified xsi:type="dcterms:W3CDTF">2025-11-02T21:23:41Z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39</vt:i4>
  </property>
</Properties>
</file>